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6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clrMode="gray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9A500-C2B0-4249-AE02-A2044921C04B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ADBFF-726A-644A-A486-4522E83F7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D18324-5D2F-EC45-BBEC-A6E5A831C53C}" type="datetimeFigureOut">
              <a:rPr lang="en-US" smtClean="0"/>
              <a:pPr/>
              <a:t>9/8/13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AAEE0D-439C-9840-A272-0D53AAF0F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113.studyisland.com/cfw/content/show-lesson/bd1cf1a5?CFID=527653&amp;CFTOKEN=19109528&amp;packID=b12f5a4" TargetMode="Externa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based on “Textual Evidence” from Study Island G. 5 ELA (PACCS)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Reading Comprehension:</a:t>
            </a:r>
            <a:br>
              <a:rPr lang="en-US" dirty="0" smtClean="0"/>
            </a:br>
            <a:r>
              <a:rPr lang="en-US" dirty="0" smtClean="0"/>
              <a:t>Becoming a Good Reader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thinking outside the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passage talks about the life of Abraham Lincoln.</a:t>
            </a:r>
          </a:p>
          <a:p>
            <a:r>
              <a:rPr lang="en-US" dirty="0" smtClean="0"/>
              <a:t>It only lists the good things he did as president.</a:t>
            </a:r>
          </a:p>
          <a:p>
            <a:endParaRPr lang="en-US" dirty="0" smtClean="0"/>
          </a:p>
          <a:p>
            <a:r>
              <a:rPr lang="en-US" dirty="0" smtClean="0"/>
              <a:t>Even though the passage doesn’t say so, you can </a:t>
            </a:r>
            <a:r>
              <a:rPr lang="en-US" dirty="0" smtClean="0">
                <a:solidFill>
                  <a:srgbClr val="FF0000"/>
                </a:solidFill>
              </a:rPr>
              <a:t>guess </a:t>
            </a:r>
            <a:r>
              <a:rPr lang="en-US" dirty="0" smtClean="0"/>
              <a:t>that many people liked Abraham Lincoln.</a:t>
            </a:r>
          </a:p>
          <a:p>
            <a:r>
              <a:rPr lang="en-US" dirty="0" smtClean="0"/>
              <a:t>There isn’t a sentence that says “many people liked Lincoln,” but you can believe it because of the many good things that Lincoln did.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 pay attention to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Think about the reasons someone might write the story that you are reading.</a:t>
            </a:r>
          </a:p>
          <a:p>
            <a:r>
              <a:rPr lang="en-US" dirty="0" smtClean="0"/>
              <a:t>Does the writer want you to </a:t>
            </a:r>
            <a:r>
              <a:rPr lang="en-US" dirty="0" smtClean="0">
                <a:solidFill>
                  <a:srgbClr val="FF0000"/>
                </a:solidFill>
              </a:rPr>
              <a:t>learn </a:t>
            </a:r>
            <a:r>
              <a:rPr lang="en-US" dirty="0" smtClean="0"/>
              <a:t>something?</a:t>
            </a:r>
          </a:p>
          <a:p>
            <a:r>
              <a:rPr lang="en-US" dirty="0" smtClean="0"/>
              <a:t>Does the author want to </a:t>
            </a:r>
            <a:r>
              <a:rPr lang="en-US" dirty="0" smtClean="0">
                <a:solidFill>
                  <a:srgbClr val="FF0000"/>
                </a:solidFill>
              </a:rPr>
              <a:t>entertain </a:t>
            </a:r>
            <a:r>
              <a:rPr lang="en-US" dirty="0" smtClean="0"/>
              <a:t>you?</a:t>
            </a:r>
          </a:p>
          <a:p>
            <a:r>
              <a:rPr lang="en-US" dirty="0" smtClean="0"/>
              <a:t>Is the writer trying to get you to think like he or she thinks (</a:t>
            </a:r>
            <a:r>
              <a:rPr lang="en-US" dirty="0" smtClean="0">
                <a:solidFill>
                  <a:srgbClr val="FF0000"/>
                </a:solidFill>
              </a:rPr>
              <a:t>persuasion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Be aware of what the author is trying to make you </a:t>
            </a:r>
            <a:r>
              <a:rPr lang="en-US" dirty="0" smtClean="0">
                <a:solidFill>
                  <a:srgbClr val="FF0000"/>
                </a:solidFill>
              </a:rPr>
              <a:t>feel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think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293851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Let's watch a video to review these concepts!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9939" y="2741651"/>
            <a:ext cx="3975100" cy="3263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good reader must…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aware</a:t>
            </a:r>
          </a:p>
          <a:p>
            <a:pPr lvl="1"/>
            <a:r>
              <a:rPr lang="en-US" dirty="0" smtClean="0"/>
              <a:t>Know </a:t>
            </a:r>
            <a:r>
              <a:rPr lang="en-US" dirty="0" smtClean="0">
                <a:solidFill>
                  <a:srgbClr val="FF0000"/>
                </a:solidFill>
              </a:rPr>
              <a:t>what </a:t>
            </a:r>
            <a:r>
              <a:rPr lang="en-US" dirty="0" smtClean="0"/>
              <a:t>you are reading</a:t>
            </a:r>
          </a:p>
          <a:p>
            <a:pPr lvl="1"/>
            <a:r>
              <a:rPr lang="en-US" dirty="0" smtClean="0"/>
              <a:t>Know your </a:t>
            </a:r>
            <a:r>
              <a:rPr lang="en-US" dirty="0" smtClean="0">
                <a:solidFill>
                  <a:srgbClr val="FF0000"/>
                </a:solidFill>
              </a:rPr>
              <a:t>purpose </a:t>
            </a:r>
            <a:r>
              <a:rPr lang="en-US" dirty="0" smtClean="0"/>
              <a:t>for reading</a:t>
            </a:r>
          </a:p>
          <a:p>
            <a:r>
              <a:rPr lang="en-US" dirty="0" smtClean="0"/>
              <a:t>Look for clues</a:t>
            </a:r>
          </a:p>
          <a:p>
            <a:pPr lvl="1"/>
            <a:r>
              <a:rPr lang="en-US" dirty="0" smtClean="0"/>
              <a:t>What is the </a:t>
            </a:r>
            <a:r>
              <a:rPr lang="en-US" dirty="0" smtClean="0">
                <a:solidFill>
                  <a:srgbClr val="FF0000"/>
                </a:solidFill>
              </a:rPr>
              <a:t>purpose </a:t>
            </a:r>
            <a:r>
              <a:rPr lang="en-US" dirty="0" smtClean="0"/>
              <a:t>of this article?</a:t>
            </a:r>
          </a:p>
          <a:p>
            <a:pPr lvl="2"/>
            <a:r>
              <a:rPr lang="en-US" dirty="0" smtClean="0"/>
              <a:t>Why is the author writing this?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S.N.O.O.P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be a good reader, you need to:</a:t>
            </a:r>
          </a:p>
          <a:p>
            <a:pPr lvl="1"/>
            <a:r>
              <a:rPr lang="en-US" dirty="0" smtClean="0"/>
              <a:t>S-search for the </a:t>
            </a:r>
            <a:r>
              <a:rPr lang="en-US" dirty="0" smtClean="0">
                <a:solidFill>
                  <a:srgbClr val="FF0000"/>
                </a:solidFill>
              </a:rPr>
              <a:t>answer </a:t>
            </a:r>
            <a:r>
              <a:rPr lang="en-US" dirty="0" smtClean="0"/>
              <a:t>in the story</a:t>
            </a:r>
          </a:p>
          <a:p>
            <a:pPr lvl="1"/>
            <a:r>
              <a:rPr lang="en-US" dirty="0" smtClean="0"/>
              <a:t>N-</a:t>
            </a:r>
            <a:r>
              <a:rPr lang="en-US" dirty="0" smtClean="0">
                <a:solidFill>
                  <a:srgbClr val="FF0000"/>
                </a:solidFill>
              </a:rPr>
              <a:t>never </a:t>
            </a:r>
            <a:r>
              <a:rPr lang="en-US" dirty="0" smtClean="0"/>
              <a:t>skip a word</a:t>
            </a:r>
          </a:p>
          <a:p>
            <a:pPr lvl="1"/>
            <a:r>
              <a:rPr lang="en-US" dirty="0" smtClean="0"/>
              <a:t>O- order is </a:t>
            </a:r>
            <a:r>
              <a:rPr lang="en-US" dirty="0" smtClean="0">
                <a:solidFill>
                  <a:srgbClr val="FF0000"/>
                </a:solidFill>
              </a:rPr>
              <a:t>important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O- outside of the text, you’ll find more </a:t>
            </a:r>
            <a:r>
              <a:rPr lang="en-US" dirty="0" smtClean="0">
                <a:solidFill>
                  <a:srgbClr val="FF0000"/>
                </a:solidFill>
              </a:rPr>
              <a:t>information</a:t>
            </a:r>
          </a:p>
          <a:p>
            <a:pPr lvl="1"/>
            <a:r>
              <a:rPr lang="en-US" dirty="0" smtClean="0"/>
              <a:t>P- pay attention to </a:t>
            </a:r>
            <a:r>
              <a:rPr lang="en-US" dirty="0" smtClean="0">
                <a:solidFill>
                  <a:srgbClr val="FF0000"/>
                </a:solidFill>
              </a:rPr>
              <a:t>purpose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 search for answers in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While reading, </a:t>
            </a:r>
            <a:r>
              <a:rPr lang="en-US" dirty="0" smtClean="0">
                <a:solidFill>
                  <a:srgbClr val="FF0000"/>
                </a:solidFill>
              </a:rPr>
              <a:t>annotate </a:t>
            </a:r>
            <a:r>
              <a:rPr lang="en-US" dirty="0" smtClean="0"/>
              <a:t>areas that you have questions about or do not </a:t>
            </a:r>
            <a:r>
              <a:rPr lang="en-US" dirty="0" smtClean="0">
                <a:solidFill>
                  <a:srgbClr val="FF0000"/>
                </a:solidFill>
              </a:rPr>
              <a:t>understand</a:t>
            </a:r>
          </a:p>
          <a:p>
            <a:r>
              <a:rPr lang="en-US" dirty="0" smtClean="0"/>
              <a:t>After you read, </a:t>
            </a:r>
            <a:r>
              <a:rPr lang="en-US" dirty="0" smtClean="0">
                <a:solidFill>
                  <a:srgbClr val="FF0000"/>
                </a:solidFill>
              </a:rPr>
              <a:t>go back </a:t>
            </a:r>
            <a:r>
              <a:rPr lang="en-US" dirty="0" smtClean="0"/>
              <a:t>to the story.  Try to answer these questions by </a:t>
            </a:r>
            <a:r>
              <a:rPr lang="en-US" dirty="0" smtClean="0">
                <a:solidFill>
                  <a:srgbClr val="FF0000"/>
                </a:solidFill>
              </a:rPr>
              <a:t>re-reading</a:t>
            </a:r>
            <a:r>
              <a:rPr lang="en-US" dirty="0" smtClean="0"/>
              <a:t> parts of the text.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698" y="2413000"/>
            <a:ext cx="2743200" cy="203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 never skip a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37760" y="1447800"/>
            <a:ext cx="3749040" cy="4572000"/>
          </a:xfrm>
        </p:spPr>
        <p:txBody>
          <a:bodyPr/>
          <a:lstStyle/>
          <a:p>
            <a:r>
              <a:rPr lang="en-US" dirty="0" smtClean="0"/>
              <a:t>You can often figure out the meaning of words you don’t know by using other </a:t>
            </a:r>
            <a:r>
              <a:rPr lang="en-US" dirty="0" smtClean="0">
                <a:solidFill>
                  <a:srgbClr val="FF0000"/>
                </a:solidFill>
              </a:rPr>
              <a:t>words </a:t>
            </a:r>
            <a:r>
              <a:rPr lang="en-US" dirty="0" smtClean="0"/>
              <a:t>as clues.</a:t>
            </a:r>
          </a:p>
          <a:p>
            <a:r>
              <a:rPr lang="en-US" dirty="0" smtClean="0"/>
              <a:t>Use what you know about root words, prefixes, and suffixes for </a:t>
            </a:r>
            <a:r>
              <a:rPr lang="en-US" dirty="0" smtClean="0">
                <a:solidFill>
                  <a:srgbClr val="FF0000"/>
                </a:solidFill>
              </a:rPr>
              <a:t>help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you skip words, or parts of a passage, you might miss a big part of the story.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32857"/>
            <a:ext cx="3388914" cy="438694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using other words for clues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20850"/>
            <a:ext cx="7772400" cy="43200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O- order is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Pay attention to the </a:t>
            </a:r>
            <a:r>
              <a:rPr lang="en-US" dirty="0" smtClean="0">
                <a:solidFill>
                  <a:srgbClr val="FF0000"/>
                </a:solidFill>
              </a:rPr>
              <a:t>order </a:t>
            </a:r>
            <a:r>
              <a:rPr lang="en-US" dirty="0" smtClean="0"/>
              <a:t>in which things happen.</a:t>
            </a:r>
          </a:p>
          <a:p>
            <a:r>
              <a:rPr lang="en-US" dirty="0" smtClean="0"/>
              <a:t>Notice words like </a:t>
            </a:r>
            <a:r>
              <a:rPr lang="en-US" b="1" dirty="0" smtClean="0"/>
              <a:t>first, next, then, </a:t>
            </a:r>
            <a:r>
              <a:rPr lang="en-US" dirty="0" smtClean="0"/>
              <a:t>and </a:t>
            </a:r>
            <a:r>
              <a:rPr lang="en-US" b="1" dirty="0" smtClean="0"/>
              <a:t>finally.</a:t>
            </a:r>
            <a:endParaRPr lang="en-US" dirty="0" smtClean="0"/>
          </a:p>
          <a:p>
            <a:r>
              <a:rPr lang="en-US" dirty="0" smtClean="0"/>
              <a:t>It may help to read the story a </a:t>
            </a:r>
            <a:r>
              <a:rPr lang="en-US" dirty="0" smtClean="0">
                <a:solidFill>
                  <a:srgbClr val="FF0000"/>
                </a:solidFill>
              </a:rPr>
              <a:t>second </a:t>
            </a:r>
            <a:r>
              <a:rPr lang="en-US" dirty="0" smtClean="0"/>
              <a:t>time.  You can write </a:t>
            </a:r>
            <a:r>
              <a:rPr lang="en-US" dirty="0" smtClean="0">
                <a:solidFill>
                  <a:srgbClr val="FF0000"/>
                </a:solidFill>
              </a:rPr>
              <a:t>notes </a:t>
            </a:r>
            <a:r>
              <a:rPr lang="en-US" dirty="0" smtClean="0"/>
              <a:t>on each event as it happens.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973" y="1417638"/>
            <a:ext cx="3555827" cy="46027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note taking while reading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824" y="1729146"/>
            <a:ext cx="6086384" cy="36855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O- outside of the text, you will find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Some answers are not written out word-for-word in the story.</a:t>
            </a:r>
          </a:p>
          <a:p>
            <a:r>
              <a:rPr lang="en-US" dirty="0" smtClean="0"/>
              <a:t>You are expected to think </a:t>
            </a:r>
            <a:r>
              <a:rPr lang="en-US" dirty="0" smtClean="0">
                <a:solidFill>
                  <a:srgbClr val="FF0000"/>
                </a:solidFill>
              </a:rPr>
              <a:t>outside </a:t>
            </a:r>
            <a:r>
              <a:rPr lang="en-US" dirty="0" smtClean="0"/>
              <a:t>of the words, and make a </a:t>
            </a:r>
            <a:r>
              <a:rPr lang="en-US" dirty="0" smtClean="0">
                <a:solidFill>
                  <a:srgbClr val="FF0000"/>
                </a:solidFill>
              </a:rPr>
              <a:t>smart </a:t>
            </a:r>
            <a:r>
              <a:rPr lang="en-US" dirty="0" smtClean="0"/>
              <a:t>guess.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34</TotalTime>
  <Words>483</Words>
  <Application>Microsoft Macintosh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Reading Comprehension: Becoming a Good Reader</vt:lpstr>
      <vt:lpstr>A good reader must…</vt:lpstr>
      <vt:lpstr>S.N.O.O.P</vt:lpstr>
      <vt:lpstr>S- search for answers in the story</vt:lpstr>
      <vt:lpstr>N- never skip a word</vt:lpstr>
      <vt:lpstr>Example of using other words for clues</vt:lpstr>
      <vt:lpstr>O- order is important</vt:lpstr>
      <vt:lpstr>Example of note taking while reading</vt:lpstr>
      <vt:lpstr>O- outside of the text, you will find more information</vt:lpstr>
      <vt:lpstr>Example of thinking outside the words</vt:lpstr>
      <vt:lpstr>P- pay attention to purpose</vt:lpstr>
      <vt:lpstr>To review…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Comprehension: Becoming a Good Reader</dc:title>
  <dc:creator>Erica Pasquale</dc:creator>
  <cp:lastModifiedBy>Erica Pasquale</cp:lastModifiedBy>
  <cp:revision>7</cp:revision>
  <cp:lastPrinted>2013-09-09T01:52:47Z</cp:lastPrinted>
  <dcterms:created xsi:type="dcterms:W3CDTF">2013-09-09T01:57:13Z</dcterms:created>
  <dcterms:modified xsi:type="dcterms:W3CDTF">2013-09-09T02:06:44Z</dcterms:modified>
</cp:coreProperties>
</file>